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67" r:id="rId3"/>
    <p:sldId id="268" r:id="rId4"/>
    <p:sldId id="269" r:id="rId5"/>
    <p:sldId id="270" r:id="rId6"/>
    <p:sldId id="273" r:id="rId7"/>
    <p:sldId id="274" r:id="rId8"/>
    <p:sldId id="275" r:id="rId9"/>
    <p:sldId id="276" r:id="rId10"/>
    <p:sldId id="277" r:id="rId11"/>
    <p:sldId id="278" r:id="rId12"/>
    <p:sldId id="272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6CD5C65-E200-E644-B8D1-5C3B5B51745B}">
          <p14:sldIdLst>
            <p14:sldId id="257"/>
            <p14:sldId id="267"/>
          </p14:sldIdLst>
        </p14:section>
        <p14:section name="打电话" id="{8A60F4E8-F9EC-E249-9855-E507F06815B3}">
          <p14:sldIdLst>
            <p14:sldId id="268"/>
            <p14:sldId id="269"/>
            <p14:sldId id="270"/>
          </p14:sldIdLst>
        </p14:section>
        <p14:section name="发短信" id="{953AAD69-B413-0D4D-9C4F-5C94CE152A29}">
          <p14:sldIdLst>
            <p14:sldId id="273"/>
            <p14:sldId id="274"/>
            <p14:sldId id="275"/>
          </p14:sldIdLst>
        </p14:section>
        <p14:section name="发邮件" id="{59FD0D01-6C48-4F40-8010-3244C1A3248A}">
          <p14:sldIdLst>
            <p14:sldId id="276"/>
            <p14:sldId id="277"/>
            <p14:sldId id="278"/>
            <p14:sldId id="272"/>
          </p14:sldIdLst>
        </p14:section>
        <p14:section name="应用间跳转" id="{CE1C32B1-0E18-094B-A041-4BD92AA3EF16}">
          <p14:sldIdLst>
            <p14:sldId id="279"/>
          </p14:sldIdLst>
        </p14:section>
        <p14:section name="应用评分" id="{25D60F92-EC19-5C4A-B551-EBE27FD8B1CF}">
          <p14:sldIdLst>
            <p14:sldId id="280"/>
          </p14:sldIdLst>
        </p14:section>
        <p14:section name="真机调试" id="{A275BB46-587A-9B4C-B3C9-22C0CAC2E30B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986" autoAdjust="0"/>
  </p:normalViewPr>
  <p:slideViewPr>
    <p:cSldViewPr snapToGrid="0" snapToObjects="1">
      <p:cViewPr varScale="1">
        <p:scale>
          <a:sx n="104" d="100"/>
          <a:sy n="104" d="100"/>
        </p:scale>
        <p:origin x="-2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A0E53-E7D5-D545-BB08-F932C9647DAF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B1CB-9794-2749-BB6B-D7D3ADE2F0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04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在调用发短信代码之前，最好先判断用户的设备能否发短信</a:t>
            </a:r>
            <a:endParaRPr kumimoji="1" lang="en-US" altLang="zh-CN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不能发短信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(![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MFMessageComposeViewController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canSendText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]) return;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B1CB-9794-2749-BB6B-D7D3ADE2F07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94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不能发邮件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(![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MFMailComposeViewController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canSendMail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]) return;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MFMailComposeViewController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[[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MFMailComposeViewController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alloc] init];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设置邮件主题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setSubject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:@"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会议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设置邮件内容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setMessageBody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:@"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今天下午开会吧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isHTML:NO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设置收件人列表</a:t>
            </a:r>
          </a:p>
          <a:p>
            <a:r>
              <a:rPr lang="sk-SK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[vc setToRecipients:@[@"643055866@qq.com"]];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设置抄送人列表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setCcRecipients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:@[@"1234@qq.com"]];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设置密送人列表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setBccRecipients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:@[@"56789@qq.com"]];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添加附件（一张图片）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UIImage *image = [UIImage imageNamed:@"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lufy.jpeg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NSData *data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UIImageJPEGRepresentation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(image, 0.5);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addAttachmentData:data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mimeType:@"image/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jepg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fileName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:@"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lufy.jpeg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"];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设置代理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vc.mailComposeDelegate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self;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显示控制器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[self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presentViewController:vc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animated:YES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completion:nil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BB1CB-9794-2749-BB6B-D7D3ADE2F07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9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err="1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333333"/>
                </a:solidFill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6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_技术博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85111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err="1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4" y="5147969"/>
            <a:ext cx="6400800" cy="5159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33333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kumimoji="1" lang="zh-CN" altLang="en-US" dirty="0" smtClean="0"/>
              <a:t>单击此处编辑技术博客地址</a:t>
            </a:r>
          </a:p>
        </p:txBody>
      </p:sp>
    </p:spTree>
    <p:extLst>
      <p:ext uri="{BB962C8B-B14F-4D97-AF65-F5344CB8AC3E}">
        <p14:creationId xmlns:p14="http://schemas.microsoft.com/office/powerpoint/2010/main" val="26212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22313" y="4406900"/>
            <a:ext cx="77724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6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7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onsolas"/>
                <a:cs typeface="Consolas"/>
              </a:defRPr>
            </a:lvl1pPr>
            <a:lvl2pPr>
              <a:defRPr sz="2800">
                <a:latin typeface="Consolas"/>
                <a:cs typeface="Consolas"/>
              </a:defRPr>
            </a:lvl2pPr>
            <a:lvl3pPr>
              <a:defRPr sz="2400">
                <a:latin typeface="Consolas"/>
                <a:cs typeface="Consolas"/>
              </a:defRPr>
            </a:lvl3pPr>
            <a:lvl4pPr>
              <a:defRPr sz="2000">
                <a:latin typeface="Consolas"/>
                <a:cs typeface="Consolas"/>
              </a:defRPr>
            </a:lvl4pPr>
            <a:lvl5pPr>
              <a:defRPr sz="2000">
                <a:latin typeface="Consolas"/>
                <a:cs typeface="Consola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23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0C32-7029-2949-BCD8-6FCD87A2D7B2}" type="datetimeFigureOut">
              <a:rPr kumimoji="1" lang="zh-CN" altLang="en-US" smtClean="0"/>
              <a:t>14-4-19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38100" cmpd="dbl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err="1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197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336666"/>
          </a:solidFill>
          <a:latin typeface="Helvetica"/>
          <a:ea typeface="微软雅黑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onsolas"/>
          <a:ea typeface="华文细黑"/>
          <a:cs typeface="Consola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onsolas"/>
          <a:ea typeface="华文细黑"/>
          <a:cs typeface="Consola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nsolas"/>
          <a:ea typeface="华文细黑"/>
          <a:cs typeface="Consola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onsolas"/>
          <a:ea typeface="华文细黑"/>
          <a:cs typeface="Consola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onsolas"/>
          <a:ea typeface="华文细黑"/>
          <a:cs typeface="Consola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pple.com/membercenter/index.a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 smtClean="0"/>
              <a:t>常用</a:t>
            </a:r>
            <a:r>
              <a:rPr kumimoji="1" lang="zh-CN" altLang="en-US" sz="4000" dirty="0"/>
              <a:t>小功能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讲师：李明杰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技术博客：</a:t>
            </a:r>
            <a:r>
              <a:rPr kumimoji="1" lang="en-US" altLang="zh-CN" dirty="0"/>
              <a:t>http://www.cnblogs.com/mjios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发邮件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方法</a:t>
            </a:r>
            <a:r>
              <a:rPr kumimoji="1" lang="zh-CN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26" y="1526940"/>
            <a:ext cx="8618570" cy="459922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跟发短信的第</a:t>
            </a:r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种方法差不多，只不过控制器类名叫做：</a:t>
            </a:r>
            <a:r>
              <a:rPr lang="en-US" altLang="zh-CN" sz="1600" dirty="0" err="1" smtClean="0"/>
              <a:t>MFMailComposeViewController</a:t>
            </a:r>
            <a:endParaRPr lang="en-US" altLang="zh-CN" sz="1600" dirty="0" smtClean="0"/>
          </a:p>
          <a:p>
            <a:r>
              <a:rPr lang="zh-CN" altLang="en-US" sz="1600" dirty="0" smtClean="0"/>
              <a:t>假设发送的邮件内容如右图所示，代码实现看备注</a:t>
            </a:r>
            <a:endParaRPr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</p:txBody>
      </p:sp>
      <p:pic>
        <p:nvPicPr>
          <p:cNvPr id="5" name="图片 4" descr="IMG_009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82" y="1905193"/>
            <a:ext cx="2790314" cy="49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发邮件</a:t>
            </a:r>
            <a:r>
              <a:rPr kumimoji="1" lang="en-US" altLang="zh-CN" dirty="0"/>
              <a:t>-</a:t>
            </a:r>
            <a:r>
              <a:rPr kumimoji="1" lang="zh-CN" altLang="en-US" dirty="0"/>
              <a:t>方法</a:t>
            </a:r>
            <a:r>
              <a:rPr kumimoji="1" lang="zh-CN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sz="1800" dirty="0" smtClean="0"/>
              <a:t>邮件发送后的代理方法回调</a:t>
            </a:r>
            <a:r>
              <a:rPr kumimoji="1" lang="zh-CN" altLang="zh-CN" sz="1800" smtClean="0"/>
              <a:t>，</a:t>
            </a:r>
            <a:r>
              <a:rPr kumimoji="1" lang="zh-CN" altLang="en-US" sz="1800" smtClean="0"/>
              <a:t>发完后会自动回到原应用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mailComposeController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altLang="zh-CN" sz="1800" dirty="0" err="1">
                <a:solidFill>
                  <a:srgbClr val="5C2699"/>
                </a:solidFill>
                <a:latin typeface="Menlo-Regular"/>
              </a:rPr>
              <a:t>MFMailComposeViewController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*)controller 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didFinishWithResult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altLang="zh-CN" sz="1800" dirty="0" err="1">
                <a:solidFill>
                  <a:srgbClr val="5C2699"/>
                </a:solidFill>
                <a:latin typeface="Menlo-Regular"/>
              </a:rPr>
              <a:t>MFMailComposeResult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)result error:(</a:t>
            </a: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NSError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*)error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{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TW" sz="1800" dirty="0">
                <a:solidFill>
                  <a:srgbClr val="236E25"/>
                </a:solidFill>
                <a:latin typeface="Menlo-Regular"/>
              </a:rPr>
              <a:t>// </a:t>
            </a:r>
            <a:r>
              <a:rPr lang="zh-TW" altLang="en-US" sz="1800" dirty="0">
                <a:solidFill>
                  <a:srgbClr val="236E25"/>
                </a:solidFill>
                <a:latin typeface="STHeitiSC-Light"/>
              </a:rPr>
              <a:t>关闭邮件界面</a:t>
            </a:r>
            <a:endParaRPr lang="zh-TW" altLang="en-US" sz="18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[controller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dismissViewControllerAnimated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 err="1">
                <a:solidFill>
                  <a:srgbClr val="760F50"/>
                </a:solidFill>
                <a:latin typeface="Menlo-Regular"/>
              </a:rPr>
              <a:t>YES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completion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 err="1">
                <a:solidFill>
                  <a:srgbClr val="760F50"/>
                </a:solidFill>
                <a:latin typeface="Menlo-Regular"/>
              </a:rPr>
              <a:t>nil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(result ==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MFMailComposeResultCancelled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) {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altLang="zh-TW" sz="1800" dirty="0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@"</a:t>
            </a:r>
            <a:r>
              <a:rPr lang="zh-TW" altLang="en-US" sz="1800" dirty="0">
                <a:solidFill>
                  <a:srgbClr val="891315"/>
                </a:solidFill>
                <a:latin typeface="STHeitiSC-Light"/>
              </a:rPr>
              <a:t>取消发送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} 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(result ==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MFMailComposeResultSent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) {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altLang="zh-TW" sz="1800" dirty="0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@"</a:t>
            </a:r>
            <a:r>
              <a:rPr lang="zh-TW" altLang="en-US" sz="1800" dirty="0">
                <a:solidFill>
                  <a:srgbClr val="891315"/>
                </a:solidFill>
                <a:latin typeface="STHeitiSC-Light"/>
              </a:rPr>
              <a:t>已经发出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da-DK" altLang="zh-CN" sz="1800" dirty="0">
                <a:solidFill>
                  <a:srgbClr val="000000"/>
                </a:solidFill>
                <a:latin typeface="Menlo-Regular"/>
              </a:rPr>
              <a:t>    } </a:t>
            </a:r>
            <a:r>
              <a:rPr lang="da-DK" altLang="zh-CN" sz="1800" dirty="0" err="1">
                <a:solidFill>
                  <a:srgbClr val="760F50"/>
                </a:solidFill>
                <a:latin typeface="Menlo-Regular"/>
              </a:rPr>
              <a:t>else</a:t>
            </a:r>
            <a:r>
              <a:rPr lang="da-DK" altLang="zh-CN" sz="1800" dirty="0">
                <a:solidFill>
                  <a:srgbClr val="000000"/>
                </a:solidFill>
                <a:latin typeface="Menlo-Regular"/>
              </a:rPr>
              <a:t> {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altLang="zh-TW" sz="1800" dirty="0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@"</a:t>
            </a:r>
            <a:r>
              <a:rPr lang="zh-TW" altLang="en-US" sz="1800" dirty="0">
                <a:solidFill>
                  <a:srgbClr val="891315"/>
                </a:solidFill>
                <a:latin typeface="STHeitiSC-Light"/>
              </a:rPr>
              <a:t>发送失败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}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471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打开其他常见</a:t>
            </a:r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647" y="1600200"/>
            <a:ext cx="8542967" cy="4525963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/>
              <a:t>如果想打开一些常见文件，比如</a:t>
            </a:r>
            <a:r>
              <a:rPr kumimoji="1" lang="en-US" altLang="zh-CN" sz="2000" dirty="0" smtClean="0"/>
              <a:t>html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txt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PDF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PPT</a:t>
            </a:r>
            <a:r>
              <a:rPr kumimoji="1" lang="zh-CN" altLang="en-US" sz="2000" dirty="0" smtClean="0"/>
              <a:t>等，都可以使用</a:t>
            </a:r>
            <a:r>
              <a:rPr kumimoji="1" lang="en-US" altLang="zh-CN" sz="2000" dirty="0" smtClean="0"/>
              <a:t>UIWebView</a:t>
            </a:r>
            <a:r>
              <a:rPr kumimoji="1" lang="zh-CN" altLang="en-US" sz="2000" dirty="0" smtClean="0"/>
              <a:t>打开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只需要告诉</a:t>
            </a:r>
            <a:r>
              <a:rPr kumimoji="1" lang="en-US" altLang="zh-CN" sz="2000" dirty="0" smtClean="0"/>
              <a:t>UIWebView</a:t>
            </a:r>
            <a:r>
              <a:rPr kumimoji="1" lang="zh-CN" altLang="en-US" sz="2000" dirty="0" smtClean="0"/>
              <a:t>文件的</a:t>
            </a:r>
            <a:r>
              <a:rPr kumimoji="1" lang="en-US" altLang="zh-CN" sz="2000" dirty="0" smtClean="0"/>
              <a:t>URL</a:t>
            </a:r>
            <a:r>
              <a:rPr kumimoji="1" lang="zh-CN" altLang="en-US" sz="2000" dirty="0" smtClean="0"/>
              <a:t>即可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至于打开一个远程的共享资源，比如</a:t>
            </a:r>
            <a:r>
              <a:rPr kumimoji="1" lang="en-US" altLang="zh-CN" sz="2000" dirty="0" smtClean="0"/>
              <a:t>http</a:t>
            </a:r>
            <a:r>
              <a:rPr kumimoji="1" lang="zh-CN" altLang="en-US" sz="2000" dirty="0" smtClean="0"/>
              <a:t>协议的，也可以调用系统自带的</a:t>
            </a:r>
            <a:r>
              <a:rPr kumimoji="1" lang="en-US" altLang="zh-CN" sz="2000" dirty="0" smtClean="0"/>
              <a:t>Safari</a:t>
            </a:r>
            <a:r>
              <a:rPr kumimoji="1" lang="zh-CN" altLang="en-US" sz="2000" dirty="0" smtClean="0"/>
              <a:t>浏览器：</a:t>
            </a:r>
            <a:endParaRPr kumimoji="1" lang="en-US" altLang="zh-CN" sz="2000" dirty="0" smtClean="0"/>
          </a:p>
          <a:p>
            <a:pPr marL="0" lvl="0" indent="0">
              <a:buNone/>
            </a:pP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*url = [</a:t>
            </a: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>
                <a:solidFill>
                  <a:srgbClr val="2E0D6E"/>
                </a:solidFill>
                <a:latin typeface="Menlo-Regular"/>
              </a:rPr>
              <a:t>URLWithString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 smtClean="0">
                <a:solidFill>
                  <a:srgbClr val="891315"/>
                </a:solidFill>
                <a:latin typeface="Menlo-Regular"/>
              </a:rPr>
              <a:t>@”http:</a:t>
            </a:r>
            <a:r>
              <a:rPr lang="en-US" altLang="zh-CN" sz="1800" dirty="0">
                <a:solidFill>
                  <a:srgbClr val="891315"/>
                </a:solidFill>
                <a:latin typeface="Menlo-Regular"/>
              </a:rPr>
              <a:t>/</a:t>
            </a:r>
            <a:r>
              <a:rPr lang="en-US" altLang="zh-CN" sz="1800" dirty="0" smtClean="0">
                <a:solidFill>
                  <a:srgbClr val="891315"/>
                </a:solidFill>
                <a:latin typeface="Menlo-Regular"/>
              </a:rPr>
              <a:t>/</a:t>
            </a:r>
            <a:r>
              <a:rPr lang="zh-CN" altLang="zh-CN" sz="1800" dirty="0" smtClean="0">
                <a:solidFill>
                  <a:srgbClr val="891315"/>
                </a:solidFill>
                <a:latin typeface="Menlo-Regular"/>
              </a:rPr>
              <a:t>w</a:t>
            </a:r>
            <a:r>
              <a:rPr lang="en-US" altLang="zh-CN" sz="1800" dirty="0" err="1" smtClean="0">
                <a:solidFill>
                  <a:srgbClr val="891315"/>
                </a:solidFill>
                <a:latin typeface="Menlo-Regular"/>
              </a:rPr>
              <a:t>ww.baidu.com</a:t>
            </a:r>
            <a:r>
              <a:rPr lang="en-US" altLang="zh-CN" sz="1800" dirty="0" smtClean="0">
                <a:solidFill>
                  <a:srgbClr val="891315"/>
                </a:solidFill>
                <a:latin typeface="Menlo-Regular"/>
              </a:rPr>
              <a:t>"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lv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[[</a:t>
            </a: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openURL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</a:t>
            </a:r>
            <a:r>
              <a:rPr lang="en-US" altLang="zh-CN" sz="1800" dirty="0" smtClean="0">
                <a:solidFill>
                  <a:srgbClr val="000000"/>
                </a:solidFill>
                <a:latin typeface="Menlo-Regular"/>
              </a:rPr>
              <a:t>;</a:t>
            </a:r>
            <a:endParaRPr lang="en-US" altLang="zh-CN" sz="18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6668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应用间跳转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415" y="1471779"/>
            <a:ext cx="8591007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有时候，需要在本应用中打开其他应用，比如从</a:t>
            </a:r>
            <a:r>
              <a:rPr kumimoji="1" lang="en-US" altLang="zh-CN" sz="1600" dirty="0" smtClean="0"/>
              <a:t>A</a:t>
            </a:r>
            <a:r>
              <a:rPr kumimoji="1" lang="zh-CN" altLang="en-US" sz="1600" dirty="0" smtClean="0"/>
              <a:t>应用中跳转到</a:t>
            </a: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应用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首先，</a:t>
            </a: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应用得有自己的</a:t>
            </a:r>
            <a:r>
              <a:rPr kumimoji="1" lang="en-US" altLang="zh-CN" sz="1600" dirty="0" smtClean="0"/>
              <a:t>URL</a:t>
            </a:r>
            <a:r>
              <a:rPr kumimoji="1" lang="zh-CN" altLang="en-US" sz="1600" dirty="0" smtClean="0"/>
              <a:t>地址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在</a:t>
            </a:r>
            <a:r>
              <a:rPr kumimoji="1" lang="en-US" altLang="zh-CN" sz="1600" dirty="0" smtClean="0"/>
              <a:t>Info.plist</a:t>
            </a:r>
            <a:r>
              <a:rPr kumimoji="1" lang="zh-CN" altLang="en-US" sz="1600" dirty="0" smtClean="0"/>
              <a:t>中配置</a:t>
            </a:r>
            <a:r>
              <a:rPr kumimoji="1" lang="en-US" altLang="zh-CN" sz="1600" dirty="0" smtClean="0"/>
              <a:t>)</a:t>
            </a:r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pPr marL="0" indent="0">
              <a:buNone/>
            </a:pP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应用的</a:t>
            </a:r>
            <a:r>
              <a:rPr kumimoji="1" lang="en-US" altLang="zh-CN" sz="1600" dirty="0" smtClean="0"/>
              <a:t>URL</a:t>
            </a:r>
            <a:r>
              <a:rPr kumimoji="1" lang="zh-CN" altLang="en-US" sz="1600" dirty="0" smtClean="0"/>
              <a:t>地址就是：</a:t>
            </a:r>
            <a:r>
              <a:rPr lang="en-US" altLang="zh-CN" sz="1600" dirty="0">
                <a:solidFill>
                  <a:srgbClr val="C41A16"/>
                </a:solidFill>
                <a:latin typeface="Menlo-Regular"/>
              </a:rPr>
              <a:t>mj://</a:t>
            </a:r>
            <a:r>
              <a:rPr lang="en-US" altLang="zh-CN" sz="1600" dirty="0" smtClean="0">
                <a:solidFill>
                  <a:srgbClr val="C41A16"/>
                </a:solidFill>
                <a:latin typeface="Menlo-Regular"/>
              </a:rPr>
              <a:t>ios.itcast.cn</a:t>
            </a:r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接着在</a:t>
            </a:r>
            <a:r>
              <a:rPr kumimoji="1" lang="en-US" altLang="zh-CN" sz="1600" dirty="0" smtClean="0"/>
              <a:t>A</a:t>
            </a:r>
            <a:r>
              <a:rPr kumimoji="1" lang="zh-CN" altLang="en-US" sz="1600" dirty="0" smtClean="0"/>
              <a:t>应用中使用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kumimoji="1" lang="zh-CN" altLang="en-US" sz="1600" dirty="0" smtClean="0"/>
              <a:t>完成跳转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*url = [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URLWithString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600" dirty="0">
                <a:solidFill>
                  <a:srgbClr val="C41A16"/>
                </a:solidFill>
                <a:latin typeface="Menlo-Regular"/>
              </a:rPr>
              <a:t>@"mj://ios.itcast.cn"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[[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openURL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:url];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4" name="图片 3" descr="QQ20140418-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" y="2400895"/>
            <a:ext cx="5461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111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应用评分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603" y="1486048"/>
            <a:ext cx="8619549" cy="4749470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为了提高应用的用户体验，经常需要邀请用户对应用进行评分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应用评分无非就是跳转到</a:t>
            </a:r>
            <a:r>
              <a:rPr kumimoji="1" lang="en-US" altLang="zh-CN" sz="1600" dirty="0" smtClean="0"/>
              <a:t>AppStore</a:t>
            </a:r>
            <a:r>
              <a:rPr kumimoji="1" lang="zh-CN" altLang="en-US" sz="1600" dirty="0" smtClean="0"/>
              <a:t>展示自己的应用，然后由用户自己撰写评论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如何跳转到</a:t>
            </a:r>
            <a:r>
              <a:rPr kumimoji="1" lang="en-US" altLang="zh-CN" sz="1600" dirty="0" smtClean="0"/>
              <a:t>AppStore</a:t>
            </a:r>
            <a:r>
              <a:rPr kumimoji="1" lang="zh-CN" altLang="en-US" sz="1600" dirty="0" smtClean="0"/>
              <a:t>，并且展示自己的应用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方法</a:t>
            </a:r>
            <a:r>
              <a:rPr kumimoji="1" lang="en-US" altLang="zh-CN" sz="1600" dirty="0" smtClean="0"/>
              <a:t>1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zh-CN" altLang="en-US" sz="1400" dirty="0">
                <a:solidFill>
                  <a:srgbClr val="000000"/>
                </a:solidFill>
                <a:latin typeface="Menlo-Regular"/>
              </a:rPr>
              <a:t> *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appid = </a:t>
            </a:r>
            <a:r>
              <a:rPr lang="en-US" altLang="zh-CN" sz="1400" dirty="0">
                <a:solidFill>
                  <a:srgbClr val="C41A16"/>
                </a:solidFill>
                <a:latin typeface="Menlo-Regular"/>
              </a:rPr>
              <a:t>@"444934666"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 *str = [</a:t>
            </a:r>
            <a:r>
              <a:rPr lang="en-US" altLang="zh-CN" sz="1400" dirty="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400" dirty="0">
                <a:solidFill>
                  <a:srgbClr val="2E0D6E"/>
                </a:solidFill>
                <a:latin typeface="Menlo-Regular"/>
              </a:rPr>
              <a:t>stringWithFormat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: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                 </a:t>
            </a:r>
            <a:r>
              <a:rPr lang="en-US" altLang="zh-CN" sz="1400" dirty="0">
                <a:solidFill>
                  <a:srgbClr val="C41A16"/>
                </a:solidFill>
                <a:latin typeface="Menlo-Regular"/>
              </a:rPr>
              <a:t>@"itms-apps://ax.itunes.apple.com/WebObjects/MZStore.woa/wa/viewContentsUserReviews?type=Purple+Software&amp;id=%@"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, appid];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[[</a:t>
            </a:r>
            <a:r>
              <a:rPr lang="en-US" altLang="zh-CN" sz="1400" dirty="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400" dirty="0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400" dirty="0">
                <a:solidFill>
                  <a:srgbClr val="2E0D6E"/>
                </a:solidFill>
                <a:latin typeface="Menlo-Regular"/>
              </a:rPr>
              <a:t>openURL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:[</a:t>
            </a:r>
            <a:r>
              <a:rPr lang="en-US" altLang="zh-CN" sz="14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400" dirty="0">
                <a:solidFill>
                  <a:srgbClr val="2E0D6E"/>
                </a:solidFill>
                <a:latin typeface="Menlo-Regular"/>
              </a:rPr>
              <a:t>URLWithString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:str]]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endParaRPr kumimoji="1" lang="en-US" altLang="zh-CN" sz="14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方法</a:t>
            </a:r>
            <a:r>
              <a:rPr kumimoji="1" lang="en-US" altLang="zh-CN" sz="1600" dirty="0" smtClean="0"/>
              <a:t>2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 *str = [</a:t>
            </a:r>
            <a:r>
              <a:rPr lang="en-US" altLang="zh-CN" sz="1400" dirty="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400" dirty="0">
                <a:solidFill>
                  <a:srgbClr val="2E0D6E"/>
                </a:solidFill>
                <a:latin typeface="Menlo-Regular"/>
              </a:rPr>
              <a:t>stringWithFormat</a:t>
            </a:r>
            <a:r>
              <a:rPr lang="en-US" altLang="zh-CN" sz="1400" dirty="0">
                <a:solidFill>
                  <a:srgbClr val="000000"/>
                </a:solidFill>
                <a:latin typeface="Menlo-Regular"/>
              </a:rPr>
              <a:t>:</a:t>
            </a:r>
          </a:p>
          <a:p>
            <a:pPr marL="0" indent="0">
              <a:buNone/>
            </a:pPr>
            <a:r>
              <a:rPr lang="fi-FI" altLang="zh-CN" sz="1400" dirty="0">
                <a:solidFill>
                  <a:srgbClr val="000000"/>
                </a:solidFill>
                <a:latin typeface="Menlo-Regular"/>
              </a:rPr>
              <a:t>                 </a:t>
            </a:r>
            <a:r>
              <a:rPr lang="fi-FI" altLang="zh-CN" sz="1400" dirty="0">
                <a:solidFill>
                  <a:srgbClr val="C41A16"/>
                </a:solidFill>
                <a:latin typeface="Menlo-Regular"/>
              </a:rPr>
              <a:t>@"itms-apps://itunes.apple.com/cn/</a:t>
            </a:r>
            <a:r>
              <a:rPr lang="fi-FI" altLang="zh-CN" sz="1400">
                <a:solidFill>
                  <a:srgbClr val="C41A16"/>
                </a:solidFill>
                <a:latin typeface="Menlo-Regular"/>
              </a:rPr>
              <a:t>app</a:t>
            </a:r>
            <a:r>
              <a:rPr lang="fi-FI" altLang="zh-CN" sz="1400" smtClean="0">
                <a:solidFill>
                  <a:srgbClr val="C41A16"/>
                </a:solidFill>
                <a:latin typeface="Menlo-Regular"/>
              </a:rPr>
              <a:t>/id</a:t>
            </a:r>
            <a:r>
              <a:rPr lang="fi-FI" altLang="zh-CN" sz="1400" dirty="0">
                <a:solidFill>
                  <a:srgbClr val="C41A16"/>
                </a:solidFill>
                <a:latin typeface="Menlo-Regular"/>
              </a:rPr>
              <a:t>%@?mt=8"</a:t>
            </a:r>
            <a:r>
              <a:rPr lang="fi-FI" altLang="zh-CN" sz="1400" dirty="0">
                <a:solidFill>
                  <a:srgbClr val="000000"/>
                </a:solidFill>
                <a:latin typeface="Menlo-Regular"/>
              </a:rPr>
              <a:t>, appid];</a:t>
            </a:r>
          </a:p>
          <a:p>
            <a:pPr marL="0" indent="0">
              <a:buNone/>
            </a:pPr>
            <a:r>
              <a:rPr lang="fi-FI" altLang="zh-CN" sz="1400" dirty="0">
                <a:solidFill>
                  <a:srgbClr val="000000"/>
                </a:solidFill>
                <a:latin typeface="Menlo-Regular"/>
              </a:rPr>
              <a:t>[[</a:t>
            </a:r>
            <a:r>
              <a:rPr lang="fi-FI" altLang="zh-CN" sz="1400" dirty="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fi-FI" altLang="zh-CN" sz="14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fi-FI" altLang="zh-CN" sz="1400" dirty="0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fi-FI" altLang="zh-CN" sz="14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fi-FI" altLang="zh-CN" sz="1400" dirty="0">
                <a:solidFill>
                  <a:srgbClr val="2E0D6E"/>
                </a:solidFill>
                <a:latin typeface="Menlo-Regular"/>
              </a:rPr>
              <a:t>openURL</a:t>
            </a:r>
            <a:r>
              <a:rPr lang="fi-FI" altLang="zh-CN" sz="1400" dirty="0">
                <a:solidFill>
                  <a:srgbClr val="000000"/>
                </a:solidFill>
                <a:latin typeface="Menlo-Regular"/>
              </a:rPr>
              <a:t>:[</a:t>
            </a:r>
            <a:r>
              <a:rPr lang="fi-FI" altLang="zh-CN" sz="14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fi-FI" altLang="zh-CN" sz="14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fi-FI" altLang="zh-CN" sz="1400" dirty="0">
                <a:solidFill>
                  <a:srgbClr val="2E0D6E"/>
                </a:solidFill>
                <a:latin typeface="Menlo-Regular"/>
              </a:rPr>
              <a:t>URLWithString</a:t>
            </a:r>
            <a:r>
              <a:rPr lang="fi-FI" altLang="zh-CN" sz="1400" dirty="0">
                <a:solidFill>
                  <a:srgbClr val="000000"/>
                </a:solidFill>
                <a:latin typeface="Menlo-Regular"/>
              </a:rPr>
              <a:t>:str]];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5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416" y="1600200"/>
            <a:ext cx="8619548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真机调试的主要步骤</a:t>
            </a:r>
            <a:endParaRPr kumimoji="1" lang="en-US" altLang="zh-CN" sz="16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0000FF"/>
                </a:solidFill>
              </a:rPr>
              <a:t>登录开发者主页</a:t>
            </a:r>
            <a:endParaRPr kumimoji="1" lang="en-US" altLang="zh-CN" sz="1600" dirty="0" smtClean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0000FF"/>
                </a:solidFill>
              </a:rPr>
              <a:t>生成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cer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证书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cer</a:t>
            </a:r>
            <a:r>
              <a:rPr kumimoji="1" lang="zh-CN" altLang="en-US" sz="1600" dirty="0" smtClean="0"/>
              <a:t>是一个跟电脑相关联的证书文件，让电脑具备真机调试的功能</a:t>
            </a:r>
            <a:endParaRPr kumimoji="1" lang="en-US" altLang="zh-CN" sz="16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0000FF"/>
                </a:solidFill>
              </a:rPr>
              <a:t>添加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App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ID</a:t>
            </a:r>
            <a:r>
              <a:rPr kumimoji="1" lang="zh-CN" altLang="en-US" sz="1600" dirty="0" smtClean="0"/>
              <a:t>：调试哪些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/>
              <a:t>？</a:t>
            </a:r>
            <a:endParaRPr kumimoji="1" lang="en-US" altLang="zh-CN" sz="16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0000FF"/>
                </a:solidFill>
              </a:rPr>
              <a:t>注册真机设备</a:t>
            </a:r>
            <a:r>
              <a:rPr kumimoji="1" lang="zh-CN" altLang="en-US" sz="1600" dirty="0" smtClean="0"/>
              <a:t>：哪台设备需要做真机调试？</a:t>
            </a:r>
            <a:endParaRPr kumimoji="1" lang="en-US" altLang="zh-CN" sz="16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0000FF"/>
                </a:solidFill>
              </a:rPr>
              <a:t>生成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MobileProvision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文件</a:t>
            </a:r>
            <a:r>
              <a:rPr kumimoji="1" lang="zh-CN" altLang="en-US" sz="1600" dirty="0" smtClean="0"/>
              <a:t>：结合</a:t>
            </a:r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3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4</a:t>
            </a:r>
            <a:r>
              <a:rPr kumimoji="1" lang="zh-CN" altLang="en-US" sz="1600" dirty="0" smtClean="0"/>
              <a:t>生成一个手机规定文件</a:t>
            </a:r>
            <a:endParaRPr kumimoji="1" lang="en-US" altLang="zh-CN" sz="16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0000FF"/>
                </a:solidFill>
              </a:rPr>
              <a:t>导入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cer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、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MobileProvision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文件</a:t>
            </a:r>
            <a:endParaRPr kumimoji="1" lang="en-US" altLang="zh-CN" sz="1600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sz="1600" dirty="0" smtClean="0"/>
          </a:p>
          <a:p>
            <a:r>
              <a:rPr kumimoji="1" lang="zh-CN" altLang="en-US" sz="1600" dirty="0" smtClean="0"/>
              <a:t>最终会得到</a:t>
            </a:r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个文件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Cer</a:t>
            </a:r>
            <a:r>
              <a:rPr kumimoji="1" lang="zh-CN" altLang="en-US" sz="1600" dirty="0" smtClean="0"/>
              <a:t>文件：</a:t>
            </a:r>
            <a:r>
              <a:rPr kumimoji="1" lang="zh-CN" altLang="en-US" sz="1600" dirty="0"/>
              <a:t>让电脑具备真机调试的功</a:t>
            </a:r>
            <a:r>
              <a:rPr kumimoji="1" lang="zh-CN" altLang="en-US" sz="1600" dirty="0" smtClean="0"/>
              <a:t>能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MobileProvision</a:t>
            </a:r>
            <a:r>
              <a:rPr kumimoji="1" lang="zh-CN" altLang="en-US" sz="1600" dirty="0" smtClean="0"/>
              <a:t>文件：哪台设备、哪些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、哪台电脑需要做真机调试</a:t>
            </a:r>
            <a:r>
              <a:rPr kumimoji="1" lang="zh-CN" altLang="en-US" sz="16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16746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01-</a:t>
            </a:r>
            <a:r>
              <a:rPr kumimoji="1" lang="zh-CN" altLang="en-US" dirty="0" smtClean="0"/>
              <a:t>登录开发者主页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600200"/>
            <a:ext cx="8548195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登录开发者主页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kumimoji="1" lang="en-US" altLang="zh-CN" sz="1600" dirty="0">
                <a:hlinkClick r:id="rId2"/>
              </a:rPr>
              <a:t>https://developer.apple.com/membercenter/</a:t>
            </a:r>
            <a:r>
              <a:rPr kumimoji="1" lang="en-US" altLang="zh-CN" sz="1600" dirty="0" smtClean="0">
                <a:hlinkClick r:id="rId2"/>
              </a:rPr>
              <a:t>index.action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r>
              <a:rPr kumimoji="1" lang="zh-CN" altLang="en-US" sz="1600" dirty="0" smtClean="0"/>
              <a:t>管理证书（前提：得花</a:t>
            </a:r>
            <a:r>
              <a:rPr kumimoji="1" lang="en-US" altLang="zh-CN" sz="1600" dirty="0" smtClean="0"/>
              <a:t>99$</a:t>
            </a:r>
            <a:r>
              <a:rPr kumimoji="1" lang="zh-CN" altLang="en-US" sz="1600" dirty="0" smtClean="0"/>
              <a:t>或</a:t>
            </a:r>
            <a:r>
              <a:rPr kumimoji="1" lang="en-US" altLang="zh-CN" sz="1600" dirty="0" smtClean="0"/>
              <a:t>299$</a:t>
            </a:r>
            <a:r>
              <a:rPr kumimoji="1" lang="zh-CN" altLang="en-US" sz="1600" dirty="0" smtClean="0"/>
              <a:t>加入开发者计划）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4" name="图片 3" descr="QQ20140418-3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8" y="2809838"/>
            <a:ext cx="3292303" cy="927665"/>
          </a:xfrm>
          <a:prstGeom prst="rect">
            <a:avLst/>
          </a:prstGeom>
        </p:spPr>
      </p:pic>
      <p:pic>
        <p:nvPicPr>
          <p:cNvPr id="5" name="图片 4" descr="QQ20140418-4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3" y="3950014"/>
            <a:ext cx="1921203" cy="18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02-</a:t>
            </a:r>
            <a:r>
              <a:rPr kumimoji="1" lang="zh-CN" altLang="en-US" dirty="0" smtClean="0"/>
              <a:t>生成</a:t>
            </a:r>
            <a:r>
              <a:rPr kumimoji="1" lang="en-US" altLang="zh-CN" dirty="0" smtClean="0"/>
              <a:t>cer</a:t>
            </a:r>
            <a:r>
              <a:rPr kumimoji="1" lang="zh-CN" altLang="en-US" dirty="0" smtClean="0"/>
              <a:t>证书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500318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添加</a:t>
            </a:r>
            <a:r>
              <a:rPr kumimoji="1" lang="en-US" altLang="zh-CN" sz="1600" dirty="0" smtClean="0"/>
              <a:t>cer</a:t>
            </a:r>
            <a:r>
              <a:rPr kumimoji="1" lang="zh-CN" altLang="en-US" sz="1600" dirty="0" smtClean="0"/>
              <a:t>证书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6" name="图片 5" descr="QQ20140418-10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2" y="1912037"/>
            <a:ext cx="6556478" cy="1515602"/>
          </a:xfrm>
          <a:prstGeom prst="rect">
            <a:avLst/>
          </a:prstGeom>
        </p:spPr>
      </p:pic>
      <p:pic>
        <p:nvPicPr>
          <p:cNvPr id="7" name="图片 6" descr="QQ20140418-11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2" y="3541791"/>
            <a:ext cx="3567159" cy="267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02-</a:t>
            </a:r>
            <a:r>
              <a:rPr kumimoji="1" lang="zh-CN" altLang="en-US" dirty="0" smtClean="0"/>
              <a:t>生成</a:t>
            </a:r>
            <a:r>
              <a:rPr kumimoji="1" lang="en-US" altLang="zh-CN" dirty="0" smtClean="0"/>
              <a:t>cer</a:t>
            </a:r>
            <a:r>
              <a:rPr kumimoji="1" lang="zh-CN" altLang="en-US" dirty="0" smtClean="0"/>
              <a:t>证书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500318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利用钥匙串生成</a:t>
            </a:r>
            <a:r>
              <a:rPr kumimoji="1" lang="en-US" altLang="zh-CN" sz="1600" dirty="0" smtClean="0"/>
              <a:t>cer</a:t>
            </a:r>
            <a:r>
              <a:rPr kumimoji="1" lang="zh-CN" altLang="en-US" sz="1600" dirty="0" smtClean="0"/>
              <a:t>签名请求文件</a:t>
            </a:r>
            <a:endParaRPr kumimoji="1" lang="en-US" altLang="zh-CN" sz="1600" dirty="0" smtClean="0"/>
          </a:p>
        </p:txBody>
      </p:sp>
      <p:pic>
        <p:nvPicPr>
          <p:cNvPr id="4" name="图片 3" descr="QQ20140418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2036"/>
            <a:ext cx="3995282" cy="1191418"/>
          </a:xfrm>
          <a:prstGeom prst="rect">
            <a:avLst/>
          </a:prstGeom>
        </p:spPr>
      </p:pic>
      <p:pic>
        <p:nvPicPr>
          <p:cNvPr id="5" name="图片 4" descr="QQ20140418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0304"/>
            <a:ext cx="3838839" cy="2346888"/>
          </a:xfrm>
          <a:prstGeom prst="rect">
            <a:avLst/>
          </a:prstGeom>
        </p:spPr>
      </p:pic>
      <p:pic>
        <p:nvPicPr>
          <p:cNvPr id="7" name="图片 6" descr="QQ20140418-2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1857437"/>
            <a:ext cx="4021446" cy="156286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图片 8" descr="QQ20140418-8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3633812"/>
            <a:ext cx="4021446" cy="157443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图片 9" descr="QQ20140418-9@2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5475091"/>
            <a:ext cx="4021446" cy="29933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189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02-</a:t>
            </a:r>
            <a:r>
              <a:rPr kumimoji="1" lang="zh-CN" altLang="en-US" dirty="0" smtClean="0"/>
              <a:t>生成</a:t>
            </a:r>
            <a:r>
              <a:rPr kumimoji="1" lang="en-US" altLang="zh-CN" dirty="0" smtClean="0"/>
              <a:t>cer</a:t>
            </a:r>
            <a:r>
              <a:rPr kumimoji="1" lang="zh-CN" altLang="en-US" dirty="0" smtClean="0"/>
              <a:t>证书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500318"/>
            <a:ext cx="8548195" cy="411718"/>
          </a:xfrm>
        </p:spPr>
        <p:txBody>
          <a:bodyPr>
            <a:normAutofit/>
          </a:bodyPr>
          <a:lstStyle/>
          <a:p>
            <a:r>
              <a:rPr kumimoji="1" lang="en-US" altLang="en-US" sz="1600" dirty="0" err="1" smtClean="0"/>
              <a:t>选择</a:t>
            </a:r>
            <a:r>
              <a:rPr kumimoji="1" lang="en-US" altLang="zh-CN" sz="1600" dirty="0" err="1" smtClean="0"/>
              <a:t>cer</a:t>
            </a:r>
            <a:r>
              <a:rPr kumimoji="1" lang="zh-CN" altLang="en-US" sz="1600" dirty="0" smtClean="0"/>
              <a:t>签名请求文件，生成并且下载</a:t>
            </a:r>
            <a:r>
              <a:rPr kumimoji="1" lang="en-US" altLang="zh-CN" sz="1600" dirty="0" smtClean="0"/>
              <a:t>cer</a:t>
            </a:r>
            <a:r>
              <a:rPr kumimoji="1" lang="zh-CN" altLang="en-US" sz="1600" dirty="0" smtClean="0"/>
              <a:t>证书</a:t>
            </a:r>
            <a:endParaRPr kumimoji="1" lang="en-US" altLang="zh-CN" sz="1600" dirty="0" smtClean="0"/>
          </a:p>
        </p:txBody>
      </p:sp>
      <p:pic>
        <p:nvPicPr>
          <p:cNvPr id="8" name="图片 7" descr="QQ20140418-1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1817"/>
            <a:ext cx="3524347" cy="394621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图片 3" descr="QQ20140418-1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41" y="1961817"/>
            <a:ext cx="4583859" cy="15250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图片 4" descr="QQ20140418-15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41" y="3597789"/>
            <a:ext cx="4583859" cy="153902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图片 8" descr="QQ20140418-16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46" y="5436459"/>
            <a:ext cx="2044700" cy="2794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228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小功能简介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 smtClean="0"/>
              <a:t>iOS</a:t>
            </a:r>
            <a:r>
              <a:rPr kumimoji="1" lang="zh-CN" altLang="en-US" sz="2000" dirty="0" smtClean="0"/>
              <a:t>中的很多小功能都是非常简单</a:t>
            </a:r>
            <a:r>
              <a:rPr kumimoji="1" lang="zh-CN" altLang="en-US" sz="2000" smtClean="0"/>
              <a:t>的，几行代码就搞</a:t>
            </a:r>
            <a:r>
              <a:rPr kumimoji="1" lang="zh-CN" altLang="en-US" sz="2000" dirty="0" smtClean="0"/>
              <a:t>定了，比如打电话、打开网址、发邮件、发短信等</a:t>
            </a:r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854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03-</a:t>
            </a:r>
            <a:r>
              <a:rPr kumimoji="1" lang="zh-CN" altLang="en-US" dirty="0" smtClean="0"/>
              <a:t>添加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485550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添加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ID</a:t>
            </a:r>
          </a:p>
        </p:txBody>
      </p:sp>
      <p:pic>
        <p:nvPicPr>
          <p:cNvPr id="7" name="图片 6" descr="QQ20140418-1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2500"/>
            <a:ext cx="2599414" cy="131062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图片 9" descr="QQ20140418-18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61" y="2249273"/>
            <a:ext cx="4440281" cy="3372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内容占位符 2"/>
          <p:cNvSpPr txBox="1">
            <a:spLocks/>
          </p:cNvSpPr>
          <p:nvPr/>
        </p:nvSpPr>
        <p:spPr>
          <a:xfrm>
            <a:off x="299685" y="3278552"/>
            <a:ext cx="8548195" cy="41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ID</a:t>
            </a:r>
            <a:r>
              <a:rPr kumimoji="1" lang="zh-CN" altLang="en-US" sz="1600" dirty="0" smtClean="0"/>
              <a:t>的描述 和 所调试应用的</a:t>
            </a:r>
            <a:r>
              <a:rPr kumimoji="1" lang="en-US" altLang="zh-CN" sz="1600" dirty="0" smtClean="0"/>
              <a:t>Bundle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ID</a:t>
            </a:r>
          </a:p>
        </p:txBody>
      </p:sp>
      <p:pic>
        <p:nvPicPr>
          <p:cNvPr id="14" name="图片 13" descr="QQ20140418-2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7" y="5498826"/>
            <a:ext cx="4149316" cy="69341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图片 14" descr="QQ20140418-1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74" y="3690270"/>
            <a:ext cx="2527803" cy="16889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图片 15" descr="QQ20140418-7@2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86" y="3690270"/>
            <a:ext cx="2971539" cy="157614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7742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04-</a:t>
            </a:r>
            <a:r>
              <a:rPr kumimoji="1" lang="zh-CN" altLang="en-US" dirty="0" smtClean="0"/>
              <a:t>注册真机设备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485550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添加真机设备</a:t>
            </a:r>
            <a:endParaRPr kumimoji="1" lang="en-US" altLang="zh-CN" sz="1600" dirty="0" smtClean="0"/>
          </a:p>
        </p:txBody>
      </p:sp>
      <p:pic>
        <p:nvPicPr>
          <p:cNvPr id="4" name="图片 3" descr="QQ20140418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3" y="2131899"/>
            <a:ext cx="2895600" cy="7874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图片 4" descr="QQ20140418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0" y="3489015"/>
            <a:ext cx="8318500" cy="8128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87197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04-</a:t>
            </a:r>
            <a:r>
              <a:rPr kumimoji="1" lang="zh-CN" altLang="en-US" dirty="0" smtClean="0"/>
              <a:t>注册真机设备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485550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利用</a:t>
            </a:r>
            <a:r>
              <a:rPr kumimoji="1" lang="en-US" altLang="zh-CN" sz="1600" dirty="0" err="1" smtClean="0"/>
              <a:t>Xcode</a:t>
            </a:r>
            <a:r>
              <a:rPr kumimoji="1" lang="zh-CN" altLang="en-US" sz="1600" dirty="0" smtClean="0"/>
              <a:t>查看真机设备的唯一标识（插上</a:t>
            </a:r>
            <a:r>
              <a:rPr kumimoji="1" lang="en-US" altLang="zh-CN" sz="1600" dirty="0" smtClean="0"/>
              <a:t>USB</a:t>
            </a:r>
            <a:r>
              <a:rPr kumimoji="1" lang="zh-CN" altLang="en-US" sz="1600" dirty="0" smtClean="0"/>
              <a:t>数据线）</a:t>
            </a:r>
            <a:endParaRPr kumimoji="1" lang="en-US" altLang="zh-CN" sz="1600" dirty="0" smtClean="0"/>
          </a:p>
        </p:txBody>
      </p:sp>
      <p:pic>
        <p:nvPicPr>
          <p:cNvPr id="6" name="图片 5" descr="QQ20140418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7732"/>
            <a:ext cx="2657925" cy="1921765"/>
          </a:xfrm>
          <a:prstGeom prst="rect">
            <a:avLst/>
          </a:prstGeom>
        </p:spPr>
      </p:pic>
      <p:pic>
        <p:nvPicPr>
          <p:cNvPr id="7" name="图片 6" descr="QQ20140418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848469"/>
            <a:ext cx="7309847" cy="29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04-</a:t>
            </a:r>
            <a:r>
              <a:rPr kumimoji="1" lang="zh-CN" altLang="en-US" dirty="0" smtClean="0"/>
              <a:t>注册真机设备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542626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填写设备名称和唯一标识</a:t>
            </a:r>
            <a:endParaRPr kumimoji="1" lang="en-US" altLang="zh-CN" sz="1600" dirty="0" smtClean="0"/>
          </a:p>
        </p:txBody>
      </p:sp>
      <p:pic>
        <p:nvPicPr>
          <p:cNvPr id="4" name="图片 3" descr="QQ20140418-8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8" y="2329129"/>
            <a:ext cx="6769100" cy="22479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5901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05-</a:t>
            </a:r>
            <a:r>
              <a:rPr kumimoji="1" lang="zh-CN" altLang="en-US" dirty="0"/>
              <a:t>生成</a:t>
            </a:r>
            <a:r>
              <a:rPr kumimoji="1" lang="en-US" altLang="zh-CN" dirty="0"/>
              <a:t>MobileProvision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542626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添加</a:t>
            </a:r>
            <a:r>
              <a:rPr kumimoji="1" lang="en-US" altLang="zh-TW" sz="1600" dirty="0" smtClean="0"/>
              <a:t>MobileProvision</a:t>
            </a:r>
            <a:r>
              <a:rPr kumimoji="1" lang="zh-TW" altLang="en-US" sz="1600" dirty="0"/>
              <a:t>文件</a:t>
            </a:r>
            <a:endParaRPr kumimoji="1" lang="en-US" altLang="zh-CN" sz="1600" dirty="0" smtClean="0"/>
          </a:p>
        </p:txBody>
      </p:sp>
      <p:pic>
        <p:nvPicPr>
          <p:cNvPr id="5" name="图片 4" descr="QQ20140418-9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344"/>
            <a:ext cx="2857500" cy="15113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图片 5" descr="QQ20140418-11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70" y="2235276"/>
            <a:ext cx="5274030" cy="5618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图片 6" descr="QQ20140418-10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71" y="3664344"/>
            <a:ext cx="3659939" cy="24294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5144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05-</a:t>
            </a:r>
            <a:r>
              <a:rPr kumimoji="1" lang="zh-CN" altLang="en-US" dirty="0"/>
              <a:t>生成</a:t>
            </a:r>
            <a:r>
              <a:rPr kumimoji="1" lang="en-US" altLang="zh-CN" dirty="0"/>
              <a:t>MobileProvision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542626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选择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ID</a:t>
            </a:r>
          </a:p>
        </p:txBody>
      </p:sp>
      <p:pic>
        <p:nvPicPr>
          <p:cNvPr id="4" name="图片 3" descr="QQ20140418-1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6" y="2025689"/>
            <a:ext cx="47117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299685" y="2876370"/>
            <a:ext cx="8548195" cy="41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选择</a:t>
            </a:r>
            <a:r>
              <a:rPr kumimoji="1" lang="en-US" altLang="zh-CN" sz="1600" dirty="0" smtClean="0"/>
              <a:t>cer</a:t>
            </a:r>
            <a:r>
              <a:rPr kumimoji="1" lang="zh-CN" altLang="en-US" sz="1600" dirty="0" smtClean="0"/>
              <a:t>证书</a:t>
            </a:r>
            <a:endParaRPr kumimoji="1" lang="en-US" altLang="zh-CN" sz="1600" dirty="0" smtClean="0"/>
          </a:p>
        </p:txBody>
      </p:sp>
      <p:pic>
        <p:nvPicPr>
          <p:cNvPr id="9" name="图片 8" descr="QQ20140418-13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88087"/>
            <a:ext cx="7216815" cy="935513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299685" y="4249162"/>
            <a:ext cx="8548195" cy="41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选择真机设备</a:t>
            </a:r>
            <a:endParaRPr kumimoji="1" lang="en-US" altLang="zh-CN" sz="1600" dirty="0" smtClean="0"/>
          </a:p>
        </p:txBody>
      </p:sp>
      <p:pic>
        <p:nvPicPr>
          <p:cNvPr id="12" name="图片 11" descr="QQ20140418-1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01532"/>
            <a:ext cx="3175000" cy="11557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35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05-</a:t>
            </a:r>
            <a:r>
              <a:rPr kumimoji="1" lang="zh-CN" altLang="en-US" dirty="0"/>
              <a:t>生成</a:t>
            </a:r>
            <a:r>
              <a:rPr kumimoji="1" lang="en-US" altLang="zh-CN" dirty="0"/>
              <a:t>MobileProvision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499819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填写</a:t>
            </a:r>
            <a:r>
              <a:rPr kumimoji="1" lang="en-US" altLang="zh-CN" sz="1600" dirty="0"/>
              <a:t>MobileProvision</a:t>
            </a:r>
            <a:r>
              <a:rPr kumimoji="1" lang="zh-CN" altLang="en-US" sz="1600" dirty="0" smtClean="0"/>
              <a:t>文件名</a:t>
            </a:r>
            <a:endParaRPr kumimoji="1" lang="en-US" altLang="zh-CN" sz="1600" dirty="0" smtClean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299685" y="4347107"/>
            <a:ext cx="8548195" cy="41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下载</a:t>
            </a:r>
            <a:r>
              <a:rPr kumimoji="1" lang="en-US" altLang="zh-CN" sz="1600" dirty="0"/>
              <a:t>MobileProvision</a:t>
            </a:r>
            <a:r>
              <a:rPr kumimoji="1" lang="zh-CN" altLang="en-US" sz="1600" dirty="0"/>
              <a:t>文件</a:t>
            </a:r>
            <a:endParaRPr kumimoji="1" lang="en-US" altLang="zh-CN" sz="1600" dirty="0" smtClean="0"/>
          </a:p>
        </p:txBody>
      </p:sp>
      <p:pic>
        <p:nvPicPr>
          <p:cNvPr id="5" name="图片 4" descr="QQ20140418-1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9" y="1911537"/>
            <a:ext cx="4394500" cy="236236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图片 5" descr="QQ20140418-1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9" y="4758825"/>
            <a:ext cx="3595701" cy="140126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875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06-</a:t>
            </a:r>
            <a:r>
              <a:rPr kumimoji="1" lang="zh-CN" altLang="en-US" dirty="0"/>
              <a:t>导入</a:t>
            </a:r>
            <a:r>
              <a:rPr kumimoji="1" lang="en-US" altLang="zh-CN" dirty="0"/>
              <a:t>cer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MobileProvision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499819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经过前面的几个步骤，已经得到</a:t>
            </a:r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个文件</a:t>
            </a:r>
            <a:endParaRPr kumimoji="1" lang="en-US" altLang="zh-CN" sz="1600" dirty="0" smtClean="0"/>
          </a:p>
        </p:txBody>
      </p:sp>
      <p:pic>
        <p:nvPicPr>
          <p:cNvPr id="4" name="图片 3" descr="QQ20140418-1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6" y="1965081"/>
            <a:ext cx="2705100" cy="66040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299685" y="2539867"/>
            <a:ext cx="8548195" cy="41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双击导入</a:t>
            </a:r>
            <a:r>
              <a:rPr kumimoji="1" lang="en-US" altLang="zh-CN" sz="1600" dirty="0" smtClean="0"/>
              <a:t>cer</a:t>
            </a:r>
            <a:r>
              <a:rPr kumimoji="1" lang="zh-CN" altLang="en-US" sz="1600" dirty="0" smtClean="0"/>
              <a:t>文件（可以打开钥匙串确认证书是否有效）</a:t>
            </a:r>
            <a:endParaRPr kumimoji="1" lang="en-US" altLang="zh-CN" sz="1600" dirty="0" smtClean="0"/>
          </a:p>
        </p:txBody>
      </p:sp>
      <p:pic>
        <p:nvPicPr>
          <p:cNvPr id="7" name="图片 6" descr="QQ20140418-18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3" y="2951585"/>
            <a:ext cx="4321480" cy="2427798"/>
          </a:xfrm>
          <a:prstGeom prst="rect">
            <a:avLst/>
          </a:prstGeom>
        </p:spPr>
      </p:pic>
      <p:pic>
        <p:nvPicPr>
          <p:cNvPr id="10" name="图片 9" descr="QQ20140418-19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71" y="2951585"/>
            <a:ext cx="4239034" cy="26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2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真机调试的步骤</a:t>
            </a:r>
            <a:r>
              <a:rPr kumimoji="1" lang="en-US" altLang="zh-CN" dirty="0" smtClean="0"/>
              <a:t>06-</a:t>
            </a:r>
            <a:r>
              <a:rPr kumimoji="1" lang="zh-CN" altLang="en-US" dirty="0"/>
              <a:t>导入</a:t>
            </a:r>
            <a:r>
              <a:rPr kumimoji="1" lang="en-US" altLang="zh-CN" dirty="0"/>
              <a:t>cer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MobileProvision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4396410"/>
            <a:ext cx="8548195" cy="411718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打开任意程序，选择真机设别，点击运行（第一次运行会出现右图）</a:t>
            </a:r>
            <a:endParaRPr kumimoji="1" lang="en-US" altLang="zh-CN" sz="1600" dirty="0" smtClean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299685" y="1460445"/>
            <a:ext cx="8548195" cy="41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双击导入</a:t>
            </a:r>
            <a:r>
              <a:rPr kumimoji="1" lang="en-US" altLang="zh-CN" sz="1600" dirty="0"/>
              <a:t>MobileProvision</a:t>
            </a:r>
            <a:r>
              <a:rPr kumimoji="1" lang="zh-CN" altLang="en-US" sz="1600" dirty="0" smtClean="0"/>
              <a:t>文件（打开</a:t>
            </a:r>
            <a:r>
              <a:rPr kumimoji="1" lang="en-US" altLang="zh-CN" sz="1600" dirty="0" err="1" smtClean="0"/>
              <a:t>Xcode</a:t>
            </a:r>
            <a:r>
              <a:rPr kumimoji="1" lang="zh-CN" altLang="en-US" sz="1600" dirty="0" smtClean="0"/>
              <a:t>、连接好真机）</a:t>
            </a:r>
            <a:endParaRPr kumimoji="1" lang="en-US" altLang="zh-CN" sz="1600" dirty="0" smtClean="0"/>
          </a:p>
        </p:txBody>
      </p:sp>
      <p:pic>
        <p:nvPicPr>
          <p:cNvPr id="6" name="图片 5" descr="QQ20140418-20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2163"/>
            <a:ext cx="6407579" cy="2382763"/>
          </a:xfrm>
          <a:prstGeom prst="rect">
            <a:avLst/>
          </a:prstGeom>
        </p:spPr>
      </p:pic>
      <p:pic>
        <p:nvPicPr>
          <p:cNvPr id="8" name="图片 7" descr="QQ20140418-2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31776"/>
            <a:ext cx="4102100" cy="609600"/>
          </a:xfrm>
          <a:prstGeom prst="rect">
            <a:avLst/>
          </a:prstGeom>
        </p:spPr>
      </p:pic>
      <p:pic>
        <p:nvPicPr>
          <p:cNvPr id="10" name="图片 9" descr="QQ20140418-21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54" y="4808128"/>
            <a:ext cx="3389022" cy="13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替换旧的调试证书</a:t>
            </a:r>
            <a:endParaRPr kumimoji="1"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299685" y="1488983"/>
            <a:ext cx="8548195" cy="41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有时候需要把项目里面配置的旧调试证书换掉</a:t>
            </a:r>
            <a:endParaRPr kumimoji="1" lang="en-US" altLang="zh-CN" sz="1600" dirty="0" smtClean="0"/>
          </a:p>
        </p:txBody>
      </p:sp>
      <p:pic>
        <p:nvPicPr>
          <p:cNvPr id="5" name="图片 4" descr="QQ20140418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4" y="1900701"/>
            <a:ext cx="4724400" cy="508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图片 6" descr="QQ20140418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9" y="2596655"/>
            <a:ext cx="84582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2115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打电话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方法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最简单最直接的方式</a:t>
            </a:r>
            <a:r>
              <a:rPr kumimoji="1" lang="zh-CN" altLang="zh-CN" sz="1800" dirty="0" smtClean="0"/>
              <a:t>：</a:t>
            </a:r>
            <a:r>
              <a:rPr kumimoji="1" lang="zh-CN" altLang="en-US" sz="1800" dirty="0" smtClean="0"/>
              <a:t>直接跳到拨号界面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*url = [</a:t>
            </a: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>
                <a:solidFill>
                  <a:srgbClr val="2E0D6E"/>
                </a:solidFill>
                <a:latin typeface="Menlo-Regular"/>
              </a:rPr>
              <a:t>URLWithString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>
                <a:solidFill>
                  <a:srgbClr val="891315"/>
                </a:solidFill>
                <a:latin typeface="Menlo-Regular"/>
              </a:rPr>
              <a:t>@"tel://10010"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[[</a:t>
            </a: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openURL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</a:t>
            </a:r>
            <a:r>
              <a:rPr lang="en-US" altLang="zh-CN" sz="18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r>
              <a:rPr kumimoji="1" lang="zh-CN" altLang="en-US" sz="1800" dirty="0" smtClean="0"/>
              <a:t>缺点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zh-CN" altLang="en-US" sz="1800" dirty="0" smtClean="0"/>
              <a:t>电话打完后，不会自动回到</a:t>
            </a:r>
            <a:r>
              <a:rPr lang="zh-CN" altLang="en-US" sz="1800" dirty="0">
                <a:solidFill>
                  <a:srgbClr val="000000"/>
                </a:solidFill>
                <a:latin typeface="Menlo-Regular"/>
              </a:rPr>
              <a:t>原</a:t>
            </a:r>
            <a:r>
              <a:rPr kumimoji="1" lang="zh-CN" altLang="en-US" sz="1800" dirty="0" smtClean="0"/>
              <a:t>应用，直接停留在通话记录界面</a:t>
            </a:r>
            <a:endParaRPr kumimoji="1" lang="en-US" altLang="zh-CN" sz="1800" dirty="0"/>
          </a:p>
        </p:txBody>
      </p:sp>
      <p:pic>
        <p:nvPicPr>
          <p:cNvPr id="5" name="图片 4" descr="IMG_00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3" y="3419062"/>
            <a:ext cx="1937430" cy="3438938"/>
          </a:xfrm>
          <a:prstGeom prst="rect">
            <a:avLst/>
          </a:prstGeom>
        </p:spPr>
      </p:pic>
      <p:pic>
        <p:nvPicPr>
          <p:cNvPr id="6" name="图片 5" descr="IMG_008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43" y="3419062"/>
            <a:ext cx="2056083" cy="34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8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打电话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方法</a:t>
            </a:r>
            <a:r>
              <a:rPr kumimoji="1" lang="zh-CN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拨号之前会弹框询问用户是否拨号，拨完后能自动回到</a:t>
            </a:r>
            <a:r>
              <a:rPr lang="zh-CN" altLang="en-US" sz="1800" dirty="0">
                <a:solidFill>
                  <a:srgbClr val="000000"/>
                </a:solidFill>
                <a:latin typeface="Menlo-Regular"/>
              </a:rPr>
              <a:t>原</a:t>
            </a:r>
            <a:r>
              <a:rPr kumimoji="1" lang="zh-CN" altLang="en-US" sz="1800" dirty="0" smtClean="0"/>
              <a:t>应用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800" dirty="0" smtClean="0">
                <a:solidFill>
                  <a:srgbClr val="000000"/>
                </a:solidFill>
                <a:latin typeface="Menlo-Regular"/>
              </a:rPr>
              <a:t> *url = [</a:t>
            </a:r>
            <a:r>
              <a:rPr lang="en-US" altLang="zh-CN" sz="1800" dirty="0" smtClean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 smtClean="0">
                <a:solidFill>
                  <a:srgbClr val="2E0D6E"/>
                </a:solidFill>
                <a:latin typeface="Menlo-Regular"/>
              </a:rPr>
              <a:t>URLWithString</a:t>
            </a:r>
            <a:r>
              <a:rPr lang="en-US" altLang="zh-CN" sz="1800" dirty="0" smtClean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 smtClean="0">
                <a:solidFill>
                  <a:srgbClr val="891315"/>
                </a:solidFill>
                <a:latin typeface="Menlo-Regular"/>
              </a:rPr>
              <a:t>@"</a:t>
            </a:r>
            <a:r>
              <a:rPr lang="en-US" altLang="zh-CN" sz="1800" dirty="0" err="1" smtClean="0">
                <a:solidFill>
                  <a:srgbClr val="891315"/>
                </a:solidFill>
                <a:latin typeface="Menlo-Regular"/>
              </a:rPr>
              <a:t>telprompt</a:t>
            </a:r>
            <a:r>
              <a:rPr lang="en-US" altLang="zh-CN" sz="1800" dirty="0" smtClean="0">
                <a:solidFill>
                  <a:srgbClr val="891315"/>
                </a:solidFill>
                <a:latin typeface="Menlo-Regular"/>
              </a:rPr>
              <a:t>://10010"</a:t>
            </a:r>
            <a:r>
              <a:rPr lang="en-US" altLang="zh-CN" sz="1800" dirty="0" smtClean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openURL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</a:t>
            </a:r>
            <a:r>
              <a:rPr lang="en-US" altLang="zh-CN" sz="18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r>
              <a:rPr kumimoji="1" lang="zh-CN" altLang="en-US" sz="1800" dirty="0" smtClean="0"/>
              <a:t>缺点</a:t>
            </a:r>
          </a:p>
          <a:p>
            <a:pPr marL="0" indent="0">
              <a:buNone/>
            </a:pPr>
            <a:r>
              <a:rPr kumimoji="1" lang="zh-CN" altLang="en-US" sz="1800" dirty="0" smtClean="0"/>
              <a:t>因为是私有</a:t>
            </a:r>
            <a:r>
              <a:rPr kumimoji="1" lang="en-US" altLang="zh-CN" sz="1800" dirty="0" smtClean="0"/>
              <a:t>API</a:t>
            </a:r>
            <a:r>
              <a:rPr kumimoji="1" lang="zh-CN" altLang="en-US" sz="1800" dirty="0" smtClean="0"/>
              <a:t>，所以可能不会被审核通过</a:t>
            </a:r>
            <a:endParaRPr kumimoji="1" lang="en-US" altLang="zh-CN" sz="1800" dirty="0" smtClean="0"/>
          </a:p>
        </p:txBody>
      </p:sp>
      <p:pic>
        <p:nvPicPr>
          <p:cNvPr id="4" name="图片 3" descr="IMG_008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87" y="3445900"/>
            <a:ext cx="1922310" cy="34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打电话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方法</a:t>
            </a:r>
            <a:r>
              <a:rPr kumimoji="1" lang="zh-CN" altLang="zh-CN" dirty="0" smtClean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创建一个</a:t>
            </a:r>
            <a:r>
              <a:rPr kumimoji="1" lang="en-US" altLang="zh-CN" sz="1800" dirty="0" smtClean="0"/>
              <a:t>UIWebView</a:t>
            </a:r>
            <a:r>
              <a:rPr kumimoji="1" lang="zh-CN" altLang="en-US" sz="1800" dirty="0" smtClean="0"/>
              <a:t>来加载</a:t>
            </a:r>
            <a:r>
              <a:rPr kumimoji="1" lang="en-US" altLang="zh-CN" sz="1800" dirty="0" smtClean="0"/>
              <a:t>URL</a:t>
            </a:r>
            <a:r>
              <a:rPr kumimoji="1" lang="zh-CN" altLang="en-US" sz="1800" dirty="0" smtClean="0"/>
              <a:t>，拨完后能自动回到</a:t>
            </a:r>
            <a:r>
              <a:rPr lang="zh-CN" altLang="en-US" sz="1800" dirty="0">
                <a:solidFill>
                  <a:srgbClr val="000000"/>
                </a:solidFill>
                <a:latin typeface="Menlo-Regular"/>
              </a:rPr>
              <a:t>原</a:t>
            </a:r>
            <a:r>
              <a:rPr kumimoji="1" lang="zh-CN" altLang="en-US" sz="1800" dirty="0" smtClean="0"/>
              <a:t>应用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760F50"/>
                </a:solidFill>
                <a:latin typeface="Menlo-Regular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(</a:t>
            </a:r>
            <a:r>
              <a:rPr lang="en-US" altLang="zh-CN" sz="1600" dirty="0">
                <a:solidFill>
                  <a:srgbClr val="3F6E74"/>
                </a:solidFill>
                <a:latin typeface="Menlo-Regular"/>
              </a:rPr>
              <a:t>_webView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== </a:t>
            </a:r>
            <a:r>
              <a:rPr lang="en-US" altLang="zh-CN" sz="1600" dirty="0">
                <a:solidFill>
                  <a:srgbClr val="760F50"/>
                </a:solidFill>
                <a:latin typeface="Menlo-Regular"/>
              </a:rPr>
              <a:t>nil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 {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CN" sz="1600" dirty="0">
                <a:solidFill>
                  <a:srgbClr val="3F6E74"/>
                </a:solidFill>
                <a:latin typeface="Menlo-Regular"/>
              </a:rPr>
              <a:t>_webView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= [[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UIWebView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alloc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600" dirty="0" err="1">
                <a:solidFill>
                  <a:srgbClr val="2E0D6E"/>
                </a:solidFill>
                <a:latin typeface="Menlo-Regular"/>
              </a:rPr>
              <a:t>initWithFrame</a:t>
            </a:r>
            <a:r>
              <a:rPr lang="en-US" altLang="zh-CN" sz="16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600" dirty="0" err="1">
                <a:solidFill>
                  <a:srgbClr val="5C2699"/>
                </a:solidFill>
                <a:latin typeface="Menlo-Regular"/>
              </a:rPr>
              <a:t>CGRectZero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}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altLang="zh-CN" sz="1600" dirty="0">
                <a:solidFill>
                  <a:srgbClr val="3F6E74"/>
                </a:solidFill>
                <a:latin typeface="Menlo-Regular"/>
              </a:rPr>
              <a:t>_webView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loadRequest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:[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NSURLRequest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requestWithURL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:[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URLWithString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600" dirty="0">
                <a:solidFill>
                  <a:srgbClr val="891315"/>
                </a:solidFill>
                <a:latin typeface="Menlo-Regular"/>
              </a:rPr>
              <a:t>@"tel://10010"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]]]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endParaRPr kumimoji="1" lang="en-US" altLang="zh-CN" sz="18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kumimoji="1" lang="zh-CN" altLang="en-US" sz="1800" dirty="0" smtClean="0">
                <a:solidFill>
                  <a:srgbClr val="000000"/>
                </a:solidFill>
                <a:latin typeface="Menlo-Regular"/>
              </a:rPr>
              <a:t>需要注意的是：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Menlo-Regular"/>
              </a:rPr>
              <a:t>这个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Menlo-Regular"/>
              </a:rPr>
              <a:t>webView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Menlo-Regular"/>
              </a:rPr>
              <a:t>千万不要添加到界面上来</a:t>
            </a:r>
            <a:r>
              <a:rPr kumimoji="1" lang="zh-CN" altLang="en-US" sz="1800" dirty="0" smtClean="0">
                <a:solidFill>
                  <a:srgbClr val="000000"/>
                </a:solidFill>
                <a:latin typeface="Menlo-Regular"/>
              </a:rPr>
              <a:t>，不然会挡住其他界面</a:t>
            </a: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79933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发短信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方法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647" y="1600200"/>
            <a:ext cx="8542967" cy="4525963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000000"/>
                </a:solidFill>
                <a:latin typeface="Menlo-Regular"/>
              </a:rPr>
              <a:t>直接跳到发短信界面，但是不能指定短信内容</a:t>
            </a:r>
            <a:r>
              <a:rPr lang="en-US" altLang="zh-CN" sz="1800" dirty="0" smtClean="0">
                <a:solidFill>
                  <a:srgbClr val="000000"/>
                </a:solidFill>
                <a:latin typeface="Menlo-Regular"/>
              </a:rPr>
              <a:t>，</a:t>
            </a:r>
            <a:r>
              <a:rPr lang="zh-CN" altLang="en-US" sz="1800" dirty="0" smtClean="0">
                <a:solidFill>
                  <a:srgbClr val="000000"/>
                </a:solidFill>
                <a:latin typeface="Menlo-Regular"/>
              </a:rPr>
              <a:t>而且不能自动回到</a:t>
            </a:r>
            <a:r>
              <a:rPr lang="zh-CN" altLang="en-US" sz="1800" dirty="0">
                <a:solidFill>
                  <a:srgbClr val="000000"/>
                </a:solidFill>
                <a:latin typeface="Menlo-Regular"/>
              </a:rPr>
              <a:t>原</a:t>
            </a:r>
            <a:r>
              <a:rPr lang="zh-CN" altLang="en-US" sz="1800" dirty="0" smtClean="0">
                <a:solidFill>
                  <a:srgbClr val="000000"/>
                </a:solidFill>
                <a:latin typeface="Menlo-Regular"/>
              </a:rPr>
              <a:t>应用</a:t>
            </a:r>
            <a:endParaRPr lang="en-US" altLang="zh-CN" sz="18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*url = [</a:t>
            </a: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URLWithString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>
                <a:solidFill>
                  <a:srgbClr val="891315"/>
                </a:solidFill>
                <a:latin typeface="Menlo-Regular"/>
              </a:rPr>
              <a:t>@"sms://10010"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[[</a:t>
            </a:r>
            <a:r>
              <a:rPr lang="en-US" altLang="zh-CN" sz="1800" dirty="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openURL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:url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];</a:t>
            </a:r>
          </a:p>
        </p:txBody>
      </p:sp>
      <p:pic>
        <p:nvPicPr>
          <p:cNvPr id="4" name="图片 3" descr="IMG_008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677565"/>
            <a:ext cx="2355175" cy="41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发短信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方法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647" y="1542058"/>
            <a:ext cx="8542967" cy="458410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 smtClean="0">
                <a:solidFill>
                  <a:srgbClr val="000000"/>
                </a:solidFill>
                <a:latin typeface="Menlo-Regular"/>
              </a:rPr>
              <a:t>如果想指定短信内容，那就得使用</a:t>
            </a:r>
            <a:r>
              <a:rPr lang="en-US" altLang="zh-CN" sz="1800" dirty="0" err="1" smtClean="0">
                <a:solidFill>
                  <a:srgbClr val="000000"/>
                </a:solidFill>
                <a:latin typeface="Menlo-Regular"/>
              </a:rPr>
              <a:t>MessageUI</a:t>
            </a:r>
            <a:r>
              <a:rPr lang="zh-CN" altLang="en-US" sz="1800" dirty="0" smtClean="0">
                <a:solidFill>
                  <a:srgbClr val="000000"/>
                </a:solidFill>
                <a:latin typeface="Menlo-Regular"/>
              </a:rPr>
              <a:t>框架</a:t>
            </a:r>
            <a:endParaRPr lang="en-US" altLang="zh-CN" sz="1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Menlo-Regular"/>
              </a:rPr>
              <a:t>包含主头文件</a:t>
            </a:r>
            <a:endParaRPr lang="en-US" altLang="zh-CN" sz="18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683821"/>
                </a:solidFill>
                <a:latin typeface="Menlo-Regular"/>
              </a:rPr>
              <a:t>#</a:t>
            </a:r>
            <a:r>
              <a:rPr lang="en-US" altLang="zh-CN" sz="1800" dirty="0">
                <a:solidFill>
                  <a:srgbClr val="683821"/>
                </a:solidFill>
                <a:latin typeface="Menlo-Regular"/>
              </a:rPr>
              <a:t>import </a:t>
            </a:r>
            <a:r>
              <a:rPr lang="en-US" altLang="zh-CN" sz="1800" dirty="0">
                <a:solidFill>
                  <a:srgbClr val="891315"/>
                </a:solidFill>
                <a:latin typeface="Menlo-Regular"/>
              </a:rPr>
              <a:t>&lt;</a:t>
            </a:r>
            <a:r>
              <a:rPr lang="en-US" altLang="zh-CN" sz="1800" dirty="0" err="1">
                <a:solidFill>
                  <a:srgbClr val="891315"/>
                </a:solidFill>
                <a:latin typeface="Menlo-Regular"/>
              </a:rPr>
              <a:t>MessageUI</a:t>
            </a:r>
            <a:r>
              <a:rPr lang="en-US" altLang="zh-CN" sz="1800" dirty="0">
                <a:solidFill>
                  <a:srgbClr val="891315"/>
                </a:solidFill>
                <a:latin typeface="Menlo-Regular"/>
              </a:rPr>
              <a:t>/</a:t>
            </a:r>
            <a:r>
              <a:rPr lang="en-US" altLang="zh-CN" sz="1800" dirty="0" err="1">
                <a:solidFill>
                  <a:srgbClr val="891315"/>
                </a:solidFill>
                <a:latin typeface="Menlo-Regular"/>
              </a:rPr>
              <a:t>MessageUI.h</a:t>
            </a:r>
            <a:r>
              <a:rPr lang="en-US" altLang="zh-CN" sz="1800" dirty="0" smtClean="0">
                <a:solidFill>
                  <a:srgbClr val="891315"/>
                </a:solidFill>
                <a:latin typeface="Menlo-Regular"/>
              </a:rPr>
              <a:t>&gt;</a:t>
            </a:r>
          </a:p>
          <a:p>
            <a:endParaRPr lang="en-US" altLang="zh-CN" sz="1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Menlo-Regular"/>
              </a:rPr>
              <a:t>显示发</a:t>
            </a:r>
            <a:r>
              <a:rPr lang="zh-CN" altLang="en-US" sz="1800" dirty="0">
                <a:solidFill>
                  <a:srgbClr val="000000"/>
                </a:solidFill>
                <a:latin typeface="Menlo-Regular"/>
              </a:rPr>
              <a:t>短信的</a:t>
            </a:r>
            <a:r>
              <a:rPr lang="zh-CN" altLang="en-US" sz="1800" dirty="0" smtClean="0">
                <a:solidFill>
                  <a:srgbClr val="000000"/>
                </a:solidFill>
                <a:latin typeface="Menlo-Regular"/>
              </a:rPr>
              <a:t>控制器</a:t>
            </a:r>
            <a:endParaRPr lang="en-US" altLang="zh-CN" sz="18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 err="1">
                <a:solidFill>
                  <a:srgbClr val="5C2699"/>
                </a:solidFill>
                <a:latin typeface="Menlo-Regular"/>
              </a:rPr>
              <a:t>MFMessageComposeViewController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*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vc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= [[</a:t>
            </a:r>
            <a:r>
              <a:rPr lang="en-US" altLang="zh-CN" sz="1800" dirty="0" err="1">
                <a:solidFill>
                  <a:srgbClr val="5C2699"/>
                </a:solidFill>
                <a:latin typeface="Menlo-Regular"/>
              </a:rPr>
              <a:t>MFMessageComposeViewController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>
                <a:solidFill>
                  <a:srgbClr val="2E0D6E"/>
                </a:solidFill>
                <a:latin typeface="Menlo-Regular"/>
              </a:rPr>
              <a:t>alloc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800" dirty="0">
                <a:solidFill>
                  <a:srgbClr val="2E0D6E"/>
                </a:solidFill>
                <a:latin typeface="Menlo-Regular"/>
              </a:rPr>
              <a:t>init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236E25"/>
                </a:solidFill>
                <a:latin typeface="Menlo-Regular"/>
              </a:rPr>
              <a:t>// </a:t>
            </a:r>
            <a:r>
              <a:rPr lang="zh-CN" altLang="en-US" sz="1800" dirty="0">
                <a:solidFill>
                  <a:srgbClr val="236E25"/>
                </a:solidFill>
                <a:latin typeface="STHeitiSC-Light"/>
              </a:rPr>
              <a:t>设置短信内容</a:t>
            </a:r>
            <a:endParaRPr lang="zh-CN" altLang="en-US" sz="18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00"/>
                </a:solidFill>
                <a:latin typeface="Menlo-Regular"/>
              </a:rPr>
              <a:t>vc.</a:t>
            </a:r>
            <a:r>
              <a:rPr lang="en-US" altLang="zh-TW" sz="1800" dirty="0" err="1">
                <a:solidFill>
                  <a:srgbClr val="5C2699"/>
                </a:solidFill>
                <a:latin typeface="Menlo-Regular"/>
              </a:rPr>
              <a:t>body</a:t>
            </a:r>
            <a:r>
              <a:rPr lang="zh-TW" altLang="en-US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= 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@"</a:t>
            </a:r>
            <a:r>
              <a:rPr lang="zh-TW" altLang="en-US" sz="1800" dirty="0">
                <a:solidFill>
                  <a:srgbClr val="891315"/>
                </a:solidFill>
                <a:latin typeface="STHeitiSC-Light"/>
              </a:rPr>
              <a:t>吃饭了没？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236E25"/>
                </a:solidFill>
                <a:latin typeface="Menlo-Regular"/>
              </a:rPr>
              <a:t>// </a:t>
            </a:r>
            <a:r>
              <a:rPr lang="zh-CN" altLang="en-US" sz="1800" dirty="0">
                <a:solidFill>
                  <a:srgbClr val="236E25"/>
                </a:solidFill>
                <a:latin typeface="STHeitiSC-Light"/>
              </a:rPr>
              <a:t>设置收件人列表</a:t>
            </a:r>
            <a:endParaRPr lang="zh-CN" altLang="en-US" sz="18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vc.</a:t>
            </a:r>
            <a:r>
              <a:rPr lang="en-US" altLang="zh-CN" sz="1800" dirty="0" err="1">
                <a:solidFill>
                  <a:srgbClr val="5C2699"/>
                </a:solidFill>
                <a:latin typeface="Menlo-Regular"/>
              </a:rPr>
              <a:t>recipients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altLang="zh-CN" sz="1800" dirty="0">
                <a:solidFill>
                  <a:srgbClr val="0000FF"/>
                </a:solidFill>
                <a:latin typeface="Menlo-Regular"/>
              </a:rPr>
              <a:t>@[</a:t>
            </a:r>
            <a:r>
              <a:rPr lang="en-US" altLang="zh-CN" sz="1800" dirty="0">
                <a:solidFill>
                  <a:srgbClr val="891315"/>
                </a:solidFill>
                <a:latin typeface="Menlo-Regular"/>
              </a:rPr>
              <a:t>@"10010"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800" dirty="0">
                <a:solidFill>
                  <a:srgbClr val="891315"/>
                </a:solidFill>
                <a:latin typeface="Menlo-Regular"/>
              </a:rPr>
              <a:t>@"02010010"</a:t>
            </a:r>
            <a:r>
              <a:rPr lang="en-US" altLang="zh-CN" sz="1800" dirty="0">
                <a:solidFill>
                  <a:srgbClr val="0000FF"/>
                </a:solidFill>
                <a:latin typeface="Menlo-Regular"/>
              </a:rPr>
              <a:t>]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236E25"/>
                </a:solidFill>
                <a:latin typeface="Menlo-Regular"/>
              </a:rPr>
              <a:t>// </a:t>
            </a:r>
            <a:r>
              <a:rPr lang="zh-TW" altLang="en-US" sz="1800" dirty="0">
                <a:solidFill>
                  <a:srgbClr val="236E25"/>
                </a:solidFill>
                <a:latin typeface="STHeitiSC-Light"/>
              </a:rPr>
              <a:t>设置代理</a:t>
            </a:r>
            <a:endParaRPr lang="zh-TW" altLang="en-US" sz="18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vc.</a:t>
            </a:r>
            <a:r>
              <a:rPr lang="en-US" altLang="zh-CN" sz="1800" dirty="0" err="1">
                <a:solidFill>
                  <a:srgbClr val="5C2699"/>
                </a:solidFill>
                <a:latin typeface="Menlo-Regular"/>
              </a:rPr>
              <a:t>messageComposeDelegate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self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236E25"/>
                </a:solidFill>
                <a:latin typeface="Menlo-Regular"/>
              </a:rPr>
              <a:t>// </a:t>
            </a:r>
            <a:r>
              <a:rPr lang="zh-CN" altLang="en-US" sz="1800" dirty="0">
                <a:solidFill>
                  <a:srgbClr val="236E25"/>
                </a:solidFill>
                <a:latin typeface="STHeitiSC-Light"/>
              </a:rPr>
              <a:t>显示控制器</a:t>
            </a:r>
            <a:endParaRPr lang="zh-CN" altLang="en-US" sz="18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self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presentViewController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:vc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animated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 err="1">
                <a:solidFill>
                  <a:srgbClr val="760F50"/>
                </a:solidFill>
                <a:latin typeface="Menlo-Regular"/>
              </a:rPr>
              <a:t>YES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completion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 err="1">
                <a:solidFill>
                  <a:srgbClr val="760F50"/>
                </a:solidFill>
                <a:latin typeface="Menlo-Regular"/>
              </a:rPr>
              <a:t>nil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];</a:t>
            </a:r>
          </a:p>
        </p:txBody>
      </p:sp>
      <p:pic>
        <p:nvPicPr>
          <p:cNvPr id="5" name="图片 4" descr="QQ20130911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02" y="1542058"/>
            <a:ext cx="2820498" cy="86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发短信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方法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647" y="1542058"/>
            <a:ext cx="8542967" cy="458410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1800" dirty="0" smtClean="0">
                <a:solidFill>
                  <a:srgbClr val="000000"/>
                </a:solidFill>
                <a:latin typeface="Menlo-Regular"/>
              </a:rPr>
              <a:t>代理方法，当短信界面关闭的时候调用，发完后会自动回到原应用</a:t>
            </a:r>
            <a:endParaRPr lang="en-US" altLang="zh-CN" sz="18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messageComposeViewController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altLang="zh-CN" sz="1800" dirty="0" err="1">
                <a:solidFill>
                  <a:srgbClr val="5C2699"/>
                </a:solidFill>
                <a:latin typeface="Menlo-Regular"/>
              </a:rPr>
              <a:t>MFMessageComposeViewController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*)controller 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didFinishWithResult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altLang="zh-CN" sz="1800" dirty="0" err="1">
                <a:solidFill>
                  <a:srgbClr val="5C2699"/>
                </a:solidFill>
                <a:latin typeface="Menlo-Regular"/>
              </a:rPr>
              <a:t>MessageComposeResult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)result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{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TW" sz="1800" dirty="0">
                <a:solidFill>
                  <a:srgbClr val="236E25"/>
                </a:solidFill>
                <a:latin typeface="Menlo-Regular"/>
              </a:rPr>
              <a:t>// </a:t>
            </a:r>
            <a:r>
              <a:rPr lang="zh-TW" altLang="en-US" sz="1800" dirty="0">
                <a:solidFill>
                  <a:srgbClr val="236E25"/>
                </a:solidFill>
                <a:latin typeface="STHeitiSC-Light"/>
              </a:rPr>
              <a:t>关闭短信界面</a:t>
            </a:r>
            <a:endParaRPr lang="zh-TW" altLang="en-US" sz="18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[controller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dismissViewControllerAnimated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 err="1">
                <a:solidFill>
                  <a:srgbClr val="760F50"/>
                </a:solidFill>
                <a:latin typeface="Menlo-Regular"/>
              </a:rPr>
              <a:t>YES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completion</a:t>
            </a:r>
            <a:r>
              <a:rPr lang="en-US" altLang="zh-CN" sz="1800" dirty="0" err="1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800" dirty="0" err="1">
                <a:solidFill>
                  <a:srgbClr val="760F50"/>
                </a:solidFill>
                <a:latin typeface="Menlo-Regular"/>
              </a:rPr>
              <a:t>nil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(result ==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MessageComposeResultCancelled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) {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altLang="zh-TW" sz="1800" dirty="0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@"</a:t>
            </a:r>
            <a:r>
              <a:rPr lang="zh-TW" altLang="en-US" sz="1800" dirty="0">
                <a:solidFill>
                  <a:srgbClr val="891315"/>
                </a:solidFill>
                <a:latin typeface="STHeitiSC-Light"/>
              </a:rPr>
              <a:t>取消发送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} 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800" dirty="0">
                <a:solidFill>
                  <a:srgbClr val="760F50"/>
                </a:solidFill>
                <a:latin typeface="Menlo-Regular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(result == </a:t>
            </a:r>
            <a:r>
              <a:rPr lang="en-US" altLang="zh-CN" sz="1800" dirty="0" err="1">
                <a:solidFill>
                  <a:srgbClr val="2E0D6E"/>
                </a:solidFill>
                <a:latin typeface="Menlo-Regular"/>
              </a:rPr>
              <a:t>MessageComposeResultSent</a:t>
            </a: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) {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altLang="zh-TW" sz="1800" dirty="0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@"</a:t>
            </a:r>
            <a:r>
              <a:rPr lang="zh-TW" altLang="en-US" sz="1800" dirty="0">
                <a:solidFill>
                  <a:srgbClr val="891315"/>
                </a:solidFill>
                <a:latin typeface="STHeitiSC-Light"/>
              </a:rPr>
              <a:t>已经发出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da-DK" altLang="zh-CN" sz="1800" dirty="0">
                <a:solidFill>
                  <a:srgbClr val="000000"/>
                </a:solidFill>
                <a:latin typeface="Menlo-Regular"/>
              </a:rPr>
              <a:t>    } </a:t>
            </a:r>
            <a:r>
              <a:rPr lang="da-DK" altLang="zh-CN" sz="1800" dirty="0" err="1">
                <a:solidFill>
                  <a:srgbClr val="760F50"/>
                </a:solidFill>
                <a:latin typeface="Menlo-Regular"/>
              </a:rPr>
              <a:t>else</a:t>
            </a:r>
            <a:r>
              <a:rPr lang="da-DK" altLang="zh-CN" sz="1800" dirty="0">
                <a:solidFill>
                  <a:srgbClr val="000000"/>
                </a:solidFill>
                <a:latin typeface="Menlo-Regular"/>
              </a:rPr>
              <a:t> {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altLang="zh-TW" sz="1800" dirty="0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@"</a:t>
            </a:r>
            <a:r>
              <a:rPr lang="zh-TW" altLang="en-US" sz="1800" dirty="0">
                <a:solidFill>
                  <a:srgbClr val="891315"/>
                </a:solidFill>
                <a:latin typeface="STHeitiSC-Light"/>
              </a:rPr>
              <a:t>发送失败</a:t>
            </a:r>
            <a:r>
              <a:rPr lang="en-US" altLang="zh-TW" sz="1800" dirty="0">
                <a:solidFill>
                  <a:srgbClr val="891315"/>
                </a:solidFill>
                <a:latin typeface="Menlo-Regular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    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-Regular"/>
              </a:rPr>
              <a:t>}</a:t>
            </a:r>
          </a:p>
          <a:p>
            <a:endParaRPr lang="en-US" altLang="zh-CN" sz="18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1615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发邮件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方法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用自带的邮件客户端，发完邮件后不会自动回到原应用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*url = [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NSURL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err="1">
                <a:solidFill>
                  <a:srgbClr val="2E0D6E"/>
                </a:solidFill>
                <a:latin typeface="Menlo-Regular"/>
              </a:rPr>
              <a:t>URLWithString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:</a:t>
            </a:r>
            <a:r>
              <a:rPr lang="en-US" altLang="zh-CN" sz="1600" dirty="0">
                <a:solidFill>
                  <a:srgbClr val="891315"/>
                </a:solidFill>
                <a:latin typeface="Menlo-Regular"/>
              </a:rPr>
              <a:t>@"mailto://10010@qq.com"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[[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600" dirty="0" err="1">
                <a:solidFill>
                  <a:srgbClr val="2E0D6E"/>
                </a:solidFill>
                <a:latin typeface="Menlo-Regular"/>
              </a:rPr>
              <a:t>openURL</a:t>
            </a:r>
            <a:r>
              <a:rPr lang="en-US" altLang="zh-CN" sz="1600" dirty="0" err="1">
                <a:solidFill>
                  <a:srgbClr val="000000"/>
                </a:solidFill>
                <a:latin typeface="Menlo-Regular"/>
              </a:rPr>
              <a:t>:url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];</a:t>
            </a:r>
            <a:endParaRPr kumimoji="1" lang="zh-CN" altLang="en-US" sz="1600" dirty="0"/>
          </a:p>
        </p:txBody>
      </p:sp>
      <p:pic>
        <p:nvPicPr>
          <p:cNvPr id="4" name="图片 3" descr="IMG_00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4" y="2389224"/>
            <a:ext cx="2491258" cy="44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9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史上最牛的游戏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史上最牛的游戏.potx</Template>
  <TotalTime>462</TotalTime>
  <Words>1392</Words>
  <Application>Microsoft Macintosh PowerPoint</Application>
  <PresentationFormat>全屏显示(4:3)</PresentationFormat>
  <Paragraphs>203</Paragraphs>
  <Slides>29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史上最牛的游戏</vt:lpstr>
      <vt:lpstr>常用小功能</vt:lpstr>
      <vt:lpstr>小功能简介</vt:lpstr>
      <vt:lpstr>打电话-方法1</vt:lpstr>
      <vt:lpstr>打电话-方法2</vt:lpstr>
      <vt:lpstr>打电话-方法3</vt:lpstr>
      <vt:lpstr>发短信-方法1</vt:lpstr>
      <vt:lpstr>发短信-方法2</vt:lpstr>
      <vt:lpstr>发短信-方法2</vt:lpstr>
      <vt:lpstr>发邮件-方法1</vt:lpstr>
      <vt:lpstr>发邮件-方法2</vt:lpstr>
      <vt:lpstr>发邮件-方法2</vt:lpstr>
      <vt:lpstr>打开其他常见文件</vt:lpstr>
      <vt:lpstr>应用间跳转</vt:lpstr>
      <vt:lpstr>应用评分</vt:lpstr>
      <vt:lpstr>真机调试</vt:lpstr>
      <vt:lpstr>真机调试的步骤01-登录开发者主页</vt:lpstr>
      <vt:lpstr>真机调试的步骤02-生成cer证书</vt:lpstr>
      <vt:lpstr>真机调试的步骤02-生成cer证书</vt:lpstr>
      <vt:lpstr>真机调试的步骤02-生成cer证书</vt:lpstr>
      <vt:lpstr>真机调试的步骤03-添加App ID</vt:lpstr>
      <vt:lpstr>真机调试的步骤04-注册真机设备</vt:lpstr>
      <vt:lpstr>真机调试的步骤04-注册真机设备</vt:lpstr>
      <vt:lpstr>真机调试的步骤04-注册真机设备</vt:lpstr>
      <vt:lpstr>真机调试的步骤05-生成MobileProvision文件</vt:lpstr>
      <vt:lpstr>真机调试的步骤05-生成MobileProvision文件</vt:lpstr>
      <vt:lpstr>真机调试的步骤05-生成MobileProvision文件</vt:lpstr>
      <vt:lpstr>真机调试的步骤06-导入cer、MobileProvision文件</vt:lpstr>
      <vt:lpstr>真机调试的步骤06-导入cer、MobileProvision文件</vt:lpstr>
      <vt:lpstr>替换旧的调试证书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aplle adsf</cp:lastModifiedBy>
  <cp:revision>128</cp:revision>
  <dcterms:created xsi:type="dcterms:W3CDTF">2013-07-22T07:36:09Z</dcterms:created>
  <dcterms:modified xsi:type="dcterms:W3CDTF">2014-04-19T06:10:31Z</dcterms:modified>
</cp:coreProperties>
</file>